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71" r:id="rId4"/>
    <p:sldId id="261" r:id="rId5"/>
    <p:sldId id="262" r:id="rId6"/>
    <p:sldId id="265" r:id="rId7"/>
    <p:sldId id="266" r:id="rId8"/>
    <p:sldId id="264" r:id="rId9"/>
    <p:sldId id="267" r:id="rId10"/>
    <p:sldId id="268" r:id="rId11"/>
    <p:sldId id="272" r:id="rId12"/>
    <p:sldId id="270" r:id="rId13"/>
    <p:sldId id="273" r:id="rId14"/>
    <p:sldId id="269" r:id="rId15"/>
    <p:sldId id="274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569BD-54DA-4A45-AB3B-640BCE129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B31B09-1612-4FDB-B23F-E02C1CBCD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C2F33-A521-4AEC-BC8E-3167F1FA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30FB92-DBE5-44B1-AA07-F81D8C45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2E2CF-ABB8-4A49-B134-3332CC4C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5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8F435-C11F-4418-A030-9B7BE55D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1BFB7B-7714-45DB-AA1B-D98396DD3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1AA20D-CE38-4149-AD5B-D2EB2798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505468-B2AE-4024-84F6-F5FBC2AE7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8AB158-4A84-4209-85BD-E7E197C3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1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9DC218-929F-4AA9-9B74-7EC51BBEAF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96FFB0-40D1-460F-8AAD-F964E82B9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C6C2D1-2390-427F-B09D-6343E166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F3EDBD-2BE8-42F1-A19B-B24874A8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849FA1-1FDE-435B-9D5B-7D340687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0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08DA1-62B7-44C5-9978-BA8BFBFD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E6D726-5F2F-45CB-AD91-05425EE33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3009F2-1B32-47F2-8F69-A6D1B1B6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599344-6326-492C-997A-2B13E5921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EA23B5-BF6B-41AA-8356-24127E17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3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D53E5-3FA5-4C12-B3B1-E44FC5C6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D9AC7F-1B5C-42B3-BD75-292035B3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D15ECD-AB25-4797-B5D1-3E96F900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83CADC-19AB-4F24-A972-04770981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C8D714-8E7E-4AC0-A211-49A91EE3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2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99940-48B3-413D-A4A7-F71DB374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11A268-E991-4792-BD32-A2F2CF585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7C5F2B-9A95-4FF8-B24C-6227787BE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6EDB00-24F0-46CF-91F2-0184A01B8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37C7A0-8532-4C7A-AF9B-B71DA07A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F9307D-30A0-423A-9965-1D739006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2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1FAFC-86D9-4D31-A1E9-D565797F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2DB1D9-7EB9-4015-9975-B57E6661E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1DB860-2F7F-4220-8C25-2B4FACCED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1575DCF-5E19-4F5F-A396-B09AF0219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8F33E36-2458-44D8-8B53-985FCDE8E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FD4353E-FE52-4707-9D10-240CCDDB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517B2C2-040C-499A-869B-429ECE1B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498C59F-4802-4A2B-8ED9-A9039974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7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65FBE-06CF-4818-8DF1-C14755FD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2D9E12-F318-4C83-AFD9-8ACF3C05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1CBA646-2C6C-4D20-B7AD-437B49B8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4C0EA5-8E2C-41C8-9F25-3184CD6A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8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7BCD1F8-93E6-4A4F-B012-E01842FE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6ED6E0-BE7B-4E1A-B6BE-E8725C2C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830BD9-33FF-4CA0-9261-E33D8629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36AA0-E6F6-4F20-A95C-E2DBBE49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E87148-7B55-494A-853C-B28C49888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B717F5D-3326-4E50-B16A-E07B8CC30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4EEFD3-493B-4280-AAD9-997013C6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63B886-76BD-4B80-B06A-B2C5F726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52BF30-3802-427B-9D81-36A0158F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7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60AEF-6024-4E4A-A2F5-1887C1B6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A0F1EA-29F1-4D37-8876-AB61550C0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B56A1B-FEAF-4F01-99A7-330CBD85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F9899F-4693-485A-8C7D-920519278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AEFB68-5DAD-401A-AEC8-BCC6327E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254486-B7EA-4678-B6AA-8F0B760E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2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143AB03-EE0F-41D7-A7F1-3E8CBF00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D48622-EF06-4B88-B8B1-E8C543CF6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2B3450-85D6-4D53-BD35-744964536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C3A2A-DD38-429D-A268-3B437D08B14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CEBFAE-74D3-436B-A30D-2296114E0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AE896-A7DE-46C1-81E8-8C06EF5E3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1AEC2-4924-46F1-A47C-44A06666BA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7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1C992-1AA2-4F23-8C54-718FD4BD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4" y="1"/>
            <a:ext cx="12003932" cy="121595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br>
              <a:rPr lang="es-MX" sz="6000" dirty="0">
                <a:solidFill>
                  <a:srgbClr val="FF0000"/>
                </a:solidFill>
              </a:rPr>
            </a:br>
            <a:r>
              <a:rPr lang="es-MX" sz="6000" dirty="0">
                <a:solidFill>
                  <a:srgbClr val="FF0000"/>
                </a:solidFill>
              </a:rPr>
              <a:t>Introducción a la Ciencia de los Datos:</a:t>
            </a:r>
            <a:br>
              <a:rPr lang="es-MX" dirty="0"/>
            </a:br>
            <a:endParaRPr lang="es-MX" sz="4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D3CE0B-97B0-4270-9436-07EEF7CD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09" y="1468877"/>
            <a:ext cx="4640823" cy="5396079"/>
          </a:xfrm>
          <a:prstGeom prst="rect">
            <a:avLst/>
          </a:prstGeom>
        </p:spPr>
      </p:pic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168766D3-0F31-470B-B25E-88BF419C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531" y="1468878"/>
            <a:ext cx="4546060" cy="538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989FD-06BA-4CF0-BA0A-D4482E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949" y="5556"/>
            <a:ext cx="10515600" cy="56837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(9) </a:t>
            </a:r>
            <a:r>
              <a:rPr lang="es-MX" dirty="0">
                <a:solidFill>
                  <a:srgbClr val="FF0000"/>
                </a:solidFill>
              </a:rPr>
              <a:t>Políticas públicas de abajo-hacia-arriba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6FBF8D-7486-43BF-A1D7-B36F3D24C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624" y="1830348"/>
            <a:ext cx="5997575" cy="58538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Teorías de control vs laissez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 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3797DB-B4E9-463E-B6B7-EDB9F190C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440199"/>
            <a:ext cx="5997575" cy="37494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rgbClr val="FF0000"/>
                </a:solidFill>
              </a:rPr>
              <a:t>  Problemas: </a:t>
            </a:r>
            <a:r>
              <a:rPr lang="es-MX" dirty="0"/>
              <a:t>asignación, distribución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rgbClr val="FF0000"/>
                </a:solidFill>
              </a:rPr>
              <a:t> Objetivos: </a:t>
            </a:r>
            <a:r>
              <a:rPr lang="es-MX" dirty="0"/>
              <a:t>exógenos, estáticos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E72494-BA6F-478B-9D0A-5CAA4089A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765183"/>
            <a:ext cx="5335587" cy="662782"/>
          </a:xfrm>
        </p:spPr>
        <p:txBody>
          <a:bodyPr>
            <a:norm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s-MX" sz="3200" b="0" dirty="0">
                <a:solidFill>
                  <a:schemeClr val="accent1"/>
                </a:solidFill>
              </a:rPr>
              <a:t>  Teorías de la complejidad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05864E-C8D1-4590-A165-84DAACBDB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440199"/>
            <a:ext cx="5510719" cy="37494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rgbClr val="FF0000"/>
                </a:solidFill>
              </a:rPr>
              <a:t>  Problemas sistémicos</a:t>
            </a:r>
            <a:r>
              <a:rPr lang="es-MX" dirty="0"/>
              <a:t>: resiliencia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rgbClr val="FF0000"/>
                </a:solidFill>
              </a:rPr>
              <a:t>  Objetivos</a:t>
            </a:r>
            <a:r>
              <a:rPr lang="es-MX" dirty="0"/>
              <a:t>: endógenos, evolutivos</a:t>
            </a:r>
          </a:p>
          <a:p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7F7964-E544-4A32-AED3-C4741592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3328986"/>
            <a:ext cx="6194426" cy="35234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C330CE-95AB-40AE-BB52-4C005F0A2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9" y="3387484"/>
            <a:ext cx="5817636" cy="3406462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39A0726E-2297-4E28-8B53-8CC879459D0D}"/>
              </a:ext>
            </a:extLst>
          </p:cNvPr>
          <p:cNvSpPr txBox="1">
            <a:spLocks/>
          </p:cNvSpPr>
          <p:nvPr/>
        </p:nvSpPr>
        <p:spPr>
          <a:xfrm>
            <a:off x="174624" y="668336"/>
            <a:ext cx="12017376" cy="10723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accent1"/>
                </a:solidFill>
                <a:latin typeface="Times New Roman" panose="02020603050405020304" pitchFamily="18" charset="0"/>
              </a:rPr>
              <a:t>E</a:t>
            </a:r>
            <a:r>
              <a:rPr lang="es-ES" sz="2800" b="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</a:rPr>
              <a:t>ncauzar al sistema hacia la autoorganización del resultado deseado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Más que predecir el futuro se trata de construir un futuro colectivo</a:t>
            </a:r>
            <a:r>
              <a:rPr lang="es-E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99462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BFFE7-B69E-4EEF-B11E-33CFEA81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1" y="18255"/>
            <a:ext cx="11585642" cy="8280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(10) Arquitectura de gobernanza (eco-estructura)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577D37-70CA-4B78-A1D0-A073F9CC4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0587"/>
            <a:ext cx="12192000" cy="578915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ES" b="0" i="0" u="none" strike="noStrike" baseline="0" dirty="0">
                <a:solidFill>
                  <a:srgbClr val="000000"/>
                </a:solidFill>
              </a:rPr>
              <a:t>Que disminuyen el grado de incertidumbre en el que se desenvuelven los agentes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b="0" i="0" u="none" strike="noStrike" baseline="0" dirty="0">
                <a:solidFill>
                  <a:schemeClr val="accent1"/>
                </a:solidFill>
              </a:rPr>
              <a:t>Que compensan el efecto Mateo, por el que pocos actores crecen de forma desmedida</a:t>
            </a:r>
            <a:endParaRPr lang="es-E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ES" b="0" i="0" u="none" strike="noStrike" baseline="0" dirty="0">
                <a:solidFill>
                  <a:srgbClr val="000000"/>
                </a:solidFill>
              </a:rPr>
              <a:t>Que facilitan el monitoreo de problemas sistémicos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b="0" i="0" u="none" strike="noStrike" baseline="0" dirty="0">
                <a:solidFill>
                  <a:schemeClr val="accent1"/>
                </a:solidFill>
              </a:rPr>
              <a:t>Que estabilizan de forma automática movimientos pronunciados en variables críticas</a:t>
            </a:r>
            <a:endParaRPr lang="es-E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ES" b="0" i="0" u="none" strike="noStrike" baseline="0" dirty="0">
                <a:solidFill>
                  <a:srgbClr val="000000"/>
                </a:solidFill>
              </a:rPr>
              <a:t>Que fortalecen la resiliencia de los sistemas ante la presencia de choques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b="0" i="0" u="none" strike="noStrike" baseline="0" dirty="0">
                <a:solidFill>
                  <a:schemeClr val="accent1"/>
                </a:solidFill>
              </a:rPr>
              <a:t>Que contribuyen a diseminar información entre los participantes de un sistema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b="0" i="0" u="none" strike="noStrike" baseline="0" dirty="0">
                <a:solidFill>
                  <a:srgbClr val="000000"/>
                </a:solidFill>
              </a:rPr>
              <a:t>Que mejoran el esfuerzo colaborativo, y estimulan la productividad y la capacidad de innovación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b="0" i="0" u="none" strike="noStrike" baseline="0" dirty="0">
                <a:solidFill>
                  <a:schemeClr val="accent1"/>
                </a:solidFill>
              </a:rPr>
              <a:t>Que estimulan la creación de normas sociales conducentes a la resolución de problemas colectivos</a:t>
            </a:r>
            <a:endParaRPr lang="es-ES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ES" b="0" i="0" u="none" strike="noStrike" baseline="0" dirty="0">
                <a:solidFill>
                  <a:srgbClr val="000000"/>
                </a:solidFill>
              </a:rPr>
              <a:t>Que ayudan a </a:t>
            </a:r>
            <a:r>
              <a:rPr lang="es-ES" dirty="0">
                <a:solidFill>
                  <a:srgbClr val="000000"/>
                </a:solidFill>
              </a:rPr>
              <a:t>generar</a:t>
            </a:r>
            <a:r>
              <a:rPr lang="es-ES" b="0" i="0" u="none" strike="noStrike" baseline="0" dirty="0">
                <a:solidFill>
                  <a:srgbClr val="000000"/>
                </a:solidFill>
              </a:rPr>
              <a:t> soluciones a problemas interdependientes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b="0" i="0" u="none" strike="noStrike" baseline="0" dirty="0">
                <a:solidFill>
                  <a:schemeClr val="accent1"/>
                </a:solidFill>
              </a:rPr>
              <a:t>Que promueven la autoorganización de los mercados sin generar riesgos sistémicos</a:t>
            </a:r>
            <a:endParaRPr lang="es-E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3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6092A-E161-45E5-9B81-136FFE6A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30" y="1"/>
            <a:ext cx="10719881" cy="58366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s-MX" sz="4400" dirty="0">
                <a:solidFill>
                  <a:srgbClr val="FF0000"/>
                </a:solidFill>
              </a:rPr>
              <a:t>(11) Simulación de regularidades estadísticas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E306FE-572C-4F48-97F8-1EAC8765A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18913"/>
            <a:ext cx="6172200" cy="5042137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accent1"/>
                </a:solidFill>
              </a:rPr>
              <a:t>  Metodología de simulación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es-MX" sz="2800" dirty="0"/>
              <a:t>Generación de fenómenos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A2D872-7533-4C7A-8701-537B24D20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732" y="611238"/>
            <a:ext cx="4876800" cy="504213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>
                <a:solidFill>
                  <a:srgbClr val="FF0000"/>
                </a:solidFill>
              </a:rPr>
              <a:t>Calibración</a:t>
            </a:r>
            <a:r>
              <a:rPr lang="es-MX" sz="2400" dirty="0"/>
              <a:t>: descripción empírica del contexto a analizar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>
                <a:solidFill>
                  <a:srgbClr val="FF0000"/>
                </a:solidFill>
              </a:rPr>
              <a:t>Validación interna</a:t>
            </a:r>
            <a:r>
              <a:rPr lang="es-MX" sz="2400" dirty="0"/>
              <a:t>: </a:t>
            </a:r>
            <a:r>
              <a:rPr lang="es-MX" sz="2400" dirty="0">
                <a:solidFill>
                  <a:schemeClr val="accent1"/>
                </a:solidFill>
              </a:rPr>
              <a:t>relevancia de los mecanismos sociales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>
                <a:solidFill>
                  <a:srgbClr val="FF0000"/>
                </a:solidFill>
              </a:rPr>
              <a:t>Validación externa</a:t>
            </a:r>
            <a:r>
              <a:rPr lang="es-MX" sz="2400" dirty="0"/>
              <a:t>: replicación de regularidades estadísticas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>
                <a:solidFill>
                  <a:srgbClr val="FF0000"/>
                </a:solidFill>
              </a:rPr>
              <a:t> Explicaciones generativas</a:t>
            </a:r>
            <a:r>
              <a:rPr lang="es-MX" sz="2400" dirty="0"/>
              <a:t>: </a:t>
            </a:r>
            <a:r>
              <a:rPr lang="es-MX" sz="2400" dirty="0">
                <a:solidFill>
                  <a:schemeClr val="accent1"/>
                </a:solidFill>
              </a:rPr>
              <a:t>teoremas de suficiencia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1F04E1B-4EB6-4034-84D5-BDD9F6E81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950262"/>
            <a:ext cx="7008812" cy="469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813C8D-ACE3-409A-B3AD-B108B9258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2" y="3725693"/>
            <a:ext cx="4876800" cy="3132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783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61B84-0A46-4FBB-9CAA-2F192E95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80" y="9729"/>
            <a:ext cx="10564239" cy="73930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s-MX" sz="4400" dirty="0">
                <a:solidFill>
                  <a:srgbClr val="FF0000"/>
                </a:solidFill>
              </a:rPr>
              <a:t>(12) Análisis de causalidad y políticas públicas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1B44CF-3050-494A-8218-517ED543C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55650"/>
            <a:ext cx="12192000" cy="4192619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accent1"/>
                </a:solidFill>
              </a:rPr>
              <a:t> Inferencias predictivas versus causales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03B148-1974-4ACC-AA2C-1AD31D2EA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885215"/>
            <a:ext cx="12192000" cy="1964989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>
                <a:solidFill>
                  <a:schemeClr val="accent1"/>
                </a:solidFill>
              </a:rPr>
              <a:t>Inferencia causal: </a:t>
            </a:r>
            <a:r>
              <a:rPr lang="es-MX" sz="2800" dirty="0"/>
              <a:t>“Operaciones cognitivas que a partir de </a:t>
            </a:r>
            <a:r>
              <a:rPr lang="es-MX" sz="2800" dirty="0">
                <a:solidFill>
                  <a:srgbClr val="FF0000"/>
                </a:solidFill>
              </a:rPr>
              <a:t>información empírica fragmentada y argumentos teóricos</a:t>
            </a:r>
            <a:r>
              <a:rPr lang="es-MX" sz="2800" dirty="0"/>
              <a:t> buscan establecer el grado en que un suceso incide de manera sistemática en la probabilidad de que otro suceso ocurra”</a:t>
            </a:r>
          </a:p>
          <a:p>
            <a:pPr algn="just"/>
            <a:r>
              <a:rPr lang="en-US" dirty="0"/>
              <a:t>                                                                                                (Gianluca Manzo)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8853E6-149E-4B33-8008-3A29AE5E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8" y="3268493"/>
            <a:ext cx="8544814" cy="357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AFD0D-756D-4CB4-A0A3-5EF35AD4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32121"/>
            <a:ext cx="10515600" cy="823912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(13) Inferencias causales y </a:t>
            </a:r>
            <a:r>
              <a:rPr lang="es-MX" dirty="0" err="1">
                <a:solidFill>
                  <a:srgbClr val="FF0000"/>
                </a:solidFill>
              </a:rPr>
              <a:t>ABMs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22CB8B-B617-4F7C-92B1-0002C36D9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06" y="1418489"/>
            <a:ext cx="5954868" cy="1146576"/>
          </a:xfrm>
        </p:spPr>
        <p:txBody>
          <a:bodyPr>
            <a:normAutofit fontScale="85000" lnSpcReduction="10000"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s-MX" sz="3200" b="0" dirty="0">
                <a:solidFill>
                  <a:schemeClr val="accent1"/>
                </a:solidFill>
              </a:rPr>
              <a:t>Concepciones de causalidad</a:t>
            </a:r>
          </a:p>
          <a:p>
            <a:pPr algn="ctr"/>
            <a:r>
              <a:rPr lang="es-MX" sz="2800" b="0" dirty="0"/>
              <a:t> ¿Factores que hacen posible o que generan los eventos?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AF9985-05D9-41F0-9820-A800D3B1ED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96BE6A-B413-4570-A030-EEFA400E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453123"/>
            <a:ext cx="5799777" cy="471279"/>
          </a:xfrm>
        </p:spPr>
        <p:txBody>
          <a:bodyPr>
            <a:normAutofit fontScale="85000" lnSpcReduction="10000"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s-MX" sz="3200" b="0" dirty="0">
                <a:solidFill>
                  <a:schemeClr val="accent1"/>
                </a:solidFill>
              </a:rPr>
              <a:t> Supuestos auxiliares no refutables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FFC77CB-81E7-459F-A1E3-23A0CFBA9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9036"/>
            <a:ext cx="6019800" cy="483087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MX" dirty="0"/>
              <a:t> </a:t>
            </a:r>
            <a:r>
              <a:rPr lang="es-MX" dirty="0">
                <a:solidFill>
                  <a:srgbClr val="FF0000"/>
                </a:solidFill>
              </a:rPr>
              <a:t>En la práctica</a:t>
            </a:r>
            <a:r>
              <a:rPr lang="es-MX" dirty="0"/>
              <a:t>: falta de datos (RCT y subgrupos heterogéneos; instrumentos débiles)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>
                <a:solidFill>
                  <a:srgbClr val="FF0000"/>
                </a:solidFill>
              </a:rPr>
              <a:t>Por principio:  </a:t>
            </a:r>
            <a:r>
              <a:rPr lang="es-MX" dirty="0">
                <a:solidFill>
                  <a:schemeClr val="accent1"/>
                </a:solidFill>
              </a:rPr>
              <a:t>desconocimiento de factores que afectan al resultado (RCT e interferencias por interacción social; </a:t>
            </a:r>
            <a:r>
              <a:rPr lang="es-MX" dirty="0" err="1">
                <a:solidFill>
                  <a:schemeClr val="accent1"/>
                </a:solidFill>
              </a:rPr>
              <a:t>exogeneidad</a:t>
            </a:r>
            <a:r>
              <a:rPr lang="es-MX" dirty="0">
                <a:solidFill>
                  <a:schemeClr val="accent1"/>
                </a:solidFill>
              </a:rPr>
              <a:t> del instrumento)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 err="1">
                <a:solidFill>
                  <a:srgbClr val="FF0000"/>
                </a:solidFill>
              </a:rPr>
              <a:t>Ceteris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paribus</a:t>
            </a:r>
            <a:r>
              <a:rPr lang="es-MX" dirty="0">
                <a:solidFill>
                  <a:srgbClr val="FF0000"/>
                </a:solidFill>
              </a:rPr>
              <a:t>: </a:t>
            </a:r>
            <a:r>
              <a:rPr lang="es-MX" dirty="0"/>
              <a:t>incapacidad para analizar combos de políticas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rgbClr val="FF0000"/>
                </a:solidFill>
              </a:rPr>
              <a:t>Horizontalidad</a:t>
            </a:r>
            <a:r>
              <a:rPr lang="es-MX" dirty="0"/>
              <a:t>: </a:t>
            </a:r>
            <a:r>
              <a:rPr lang="es-MX" dirty="0">
                <a:solidFill>
                  <a:schemeClr val="accent1"/>
                </a:solidFill>
              </a:rPr>
              <a:t>dificultad para estudiar efectos sistémicos (relaciones </a:t>
            </a:r>
            <a:r>
              <a:rPr lang="es-MX" dirty="0" err="1">
                <a:solidFill>
                  <a:schemeClr val="accent1"/>
                </a:solidFill>
              </a:rPr>
              <a:t>micro-macro</a:t>
            </a:r>
            <a:r>
              <a:rPr lang="es-MX" dirty="0">
                <a:solidFill>
                  <a:schemeClr val="accent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rgbClr val="FF0000"/>
                </a:solidFill>
              </a:rPr>
              <a:t> Especificidad: </a:t>
            </a:r>
            <a:r>
              <a:rPr lang="es-MX" dirty="0"/>
              <a:t>inferencias no siempre se vinculan al análisis de intervenciones específicas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sz="3100" dirty="0">
                <a:solidFill>
                  <a:schemeClr val="accent1"/>
                </a:solidFill>
              </a:rPr>
              <a:t>La credibilidad causal de los </a:t>
            </a:r>
            <a:r>
              <a:rPr lang="es-MX" sz="3100" dirty="0" err="1">
                <a:solidFill>
                  <a:schemeClr val="accent1"/>
                </a:solidFill>
              </a:rPr>
              <a:t>AMBs</a:t>
            </a:r>
            <a:r>
              <a:rPr lang="es-MX" sz="3100" dirty="0">
                <a:solidFill>
                  <a:schemeClr val="accent1"/>
                </a:solidFill>
              </a:rPr>
              <a:t> depende: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/>
              <a:t> Sustento teórico realista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>
                <a:solidFill>
                  <a:schemeClr val="accent1"/>
                </a:solidFill>
              </a:rPr>
              <a:t> Validación empírica: calibración, replicación y análisis de sensibilidad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15F241-74E7-4F85-9BA1-70EC45FF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6" y="2780781"/>
            <a:ext cx="6129494" cy="394942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CC2C780-7A33-496D-8A70-0CB8CB05351D}"/>
              </a:ext>
            </a:extLst>
          </p:cNvPr>
          <p:cNvSpPr txBox="1">
            <a:spLocks/>
          </p:cNvSpPr>
          <p:nvPr/>
        </p:nvSpPr>
        <p:spPr>
          <a:xfrm>
            <a:off x="839788" y="947811"/>
            <a:ext cx="10515600" cy="47067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/>
              <a:t>¿Los métodos inferenciales empíricos son autosuficientes?</a:t>
            </a:r>
          </a:p>
        </p:txBody>
      </p:sp>
    </p:spTree>
    <p:extLst>
      <p:ext uri="{BB962C8B-B14F-4D97-AF65-F5344CB8AC3E}">
        <p14:creationId xmlns:p14="http://schemas.microsoft.com/office/powerpoint/2010/main" val="13507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57A63D-B176-4E5C-ACD6-B6CBECBF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698"/>
            <a:ext cx="10515600" cy="3433864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¡  Gracias  !</a:t>
            </a:r>
          </a:p>
        </p:txBody>
      </p:sp>
    </p:spTree>
    <p:extLst>
      <p:ext uri="{BB962C8B-B14F-4D97-AF65-F5344CB8AC3E}">
        <p14:creationId xmlns:p14="http://schemas.microsoft.com/office/powerpoint/2010/main" val="192022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6F248-A893-480B-A371-36B3AE49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55"/>
            <a:ext cx="10515600" cy="86020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MX" sz="5400" dirty="0">
                <a:solidFill>
                  <a:srgbClr val="FF0000"/>
                </a:solidFill>
              </a:rPr>
              <a:t>(1) Los </a:t>
            </a:r>
            <a:r>
              <a:rPr lang="es-MX" sz="4800" dirty="0">
                <a:solidFill>
                  <a:srgbClr val="FF0000"/>
                </a:solidFill>
              </a:rPr>
              <a:t>paradigmas</a:t>
            </a:r>
            <a:r>
              <a:rPr lang="es-MX" sz="5400" dirty="0">
                <a:solidFill>
                  <a:srgbClr val="FF0000"/>
                </a:solidFill>
              </a:rPr>
              <a:t> </a:t>
            </a:r>
            <a:r>
              <a:rPr lang="es-MX" sz="4800" dirty="0">
                <a:solidFill>
                  <a:srgbClr val="FF0000"/>
                </a:solidFill>
              </a:rPr>
              <a:t>y el conocimiento</a:t>
            </a:r>
            <a:endParaRPr lang="en-US" sz="4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E63454-CBD3-4EEF-8B3A-BBB2076B1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65762"/>
            <a:ext cx="6019801" cy="1483670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MX" sz="2600" b="0" dirty="0">
                <a:solidFill>
                  <a:srgbClr val="C00000"/>
                </a:solidFill>
              </a:rPr>
              <a:t>Ortodoxia económica de finales del siglo XX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b="0" dirty="0">
                <a:solidFill>
                  <a:schemeClr val="accent1"/>
                </a:solidFill>
              </a:rPr>
              <a:t>Individualismo metodológico (mecánica newtoniana)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b="0" dirty="0"/>
              <a:t>Premisas poco realistas (agencia, equilibrio)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b="0" dirty="0">
                <a:solidFill>
                  <a:schemeClr val="accent1"/>
                </a:solidFill>
              </a:rPr>
              <a:t> Pocos datos y muy agregados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E443EE-0A73-4544-A536-9009DF3A6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4399" y="865762"/>
            <a:ext cx="6197601" cy="1702341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MX" sz="2200" b="0" dirty="0">
                <a:solidFill>
                  <a:srgbClr val="C00000"/>
                </a:solidFill>
              </a:rPr>
              <a:t>Complejidad social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2200" b="0" dirty="0">
                <a:solidFill>
                  <a:schemeClr val="accent1"/>
                </a:solidFill>
              </a:rPr>
              <a:t>Herramientas flexibles (computadora)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2200" b="0" dirty="0"/>
              <a:t>Metáforas transdisciplinarias (autoorganización)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2200" b="0" dirty="0">
                <a:solidFill>
                  <a:schemeClr val="accent1"/>
                </a:solidFill>
              </a:rPr>
              <a:t>Micro datos, datos masivos (TI), experimentos</a:t>
            </a:r>
          </a:p>
        </p:txBody>
      </p:sp>
      <p:pic>
        <p:nvPicPr>
          <p:cNvPr id="7" name="3 Imagen">
            <a:extLst>
              <a:ext uri="{FF2B5EF4-FFF2-40B4-BE49-F238E27FC236}">
                <a16:creationId xmlns:a16="http://schemas.microsoft.com/office/drawing/2014/main" id="{92F36AE9-7373-4829-A2A2-D0906C5A79C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8" y="2349432"/>
            <a:ext cx="5731752" cy="441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3 Imagen">
            <a:extLst>
              <a:ext uri="{FF2B5EF4-FFF2-40B4-BE49-F238E27FC236}">
                <a16:creationId xmlns:a16="http://schemas.microsoft.com/office/drawing/2014/main" id="{0515940C-B9CD-4577-9AD3-DF482DAD909A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2447604"/>
            <a:ext cx="5909553" cy="4215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84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E317F-A0A7-4691-BA2B-49C4219F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4" y="18256"/>
            <a:ext cx="11126821" cy="87669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 dirty="0">
                <a:solidFill>
                  <a:srgbClr val="FF0000"/>
                </a:solidFill>
              </a:rPr>
              <a:t>(2) Las ideologías y los paradigmas económicos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64611D-6248-491A-9995-FD9512F84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087961"/>
            <a:ext cx="12101210" cy="101321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chemeClr val="accent1"/>
                </a:solidFill>
                <a:latin typeface="Times New Roman" panose="02020603050405020304" pitchFamily="18" charset="0"/>
              </a:rPr>
              <a:t> P</a:t>
            </a:r>
            <a:r>
              <a:rPr lang="es-ES" sz="2400" b="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</a:rPr>
              <a:t>aradigmas requieren de evidencia empírica sistematizada y especificaciones causales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chemeClr val="accent1"/>
                </a:solidFill>
                <a:latin typeface="Times New Roman" panose="02020603050405020304" pitchFamily="18" charset="0"/>
              </a:rPr>
              <a:t> F</a:t>
            </a:r>
            <a:r>
              <a:rPr lang="es-ES" sz="2400" b="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</a:rPr>
              <a:t>alta de evidencia</a:t>
            </a:r>
            <a:r>
              <a:rPr lang="es-ES" sz="2400" b="0" i="0" u="none" strike="noStrike" dirty="0">
                <a:solidFill>
                  <a:schemeClr val="accent1"/>
                </a:solidFill>
                <a:latin typeface="Times New Roman" panose="02020603050405020304" pitchFamily="18" charset="0"/>
              </a:rPr>
              <a:t> →</a:t>
            </a:r>
            <a:r>
              <a:rPr lang="es-ES" sz="2400" b="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</a:rPr>
              <a:t> atributos de las personas y sus motivaciones definidos con ideologías.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s-ES" sz="2400" dirty="0">
                <a:latin typeface="Times New Roman" panose="02020603050405020304" pitchFamily="18" charset="0"/>
              </a:rPr>
              <a:t> Rutas alternativas para la prescripción de políticas</a:t>
            </a:r>
            <a:r>
              <a:rPr lang="es-ES" sz="2400" b="0" i="0" u="none" strike="noStrike" baseline="0" dirty="0">
                <a:latin typeface="Times New Roman" panose="02020603050405020304" pitchFamily="18" charset="0"/>
              </a:rPr>
              <a:t> </a:t>
            </a: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513644-1BBA-42D7-980C-5B86935B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2636196"/>
            <a:ext cx="11699131" cy="413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1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62C3D-B5C4-4BDA-B15A-6884372C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74" y="-25840"/>
            <a:ext cx="11203594" cy="121595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s-MX" sz="4800" dirty="0">
                <a:solidFill>
                  <a:srgbClr val="FF0000"/>
                </a:solidFill>
              </a:rPr>
              <a:t>(3) Las premisas de dos teorías alternativas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F058A7-4519-410D-A499-0F36F4C6B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22" y="1375628"/>
            <a:ext cx="5676562" cy="666547"/>
          </a:xfrm>
        </p:spPr>
        <p:txBody>
          <a:bodyPr>
            <a:noAutofit/>
          </a:bodyPr>
          <a:lstStyle/>
          <a:p>
            <a:pPr algn="ctr"/>
            <a:r>
              <a:rPr lang="es-MX" sz="3200" b="0" dirty="0"/>
              <a:t>Premisas neoclásicas ortodoxas: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C230B0-4332-44C4-BAD4-9E10B8A6B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176005"/>
            <a:ext cx="5997575" cy="4380438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Preferencias exógenas</a:t>
            </a:r>
            <a:r>
              <a:rPr lang="es-MX" dirty="0"/>
              <a:t>: </a:t>
            </a:r>
            <a:r>
              <a:rPr lang="es-MX" dirty="0">
                <a:solidFill>
                  <a:schemeClr val="accent1"/>
                </a:solidFill>
              </a:rPr>
              <a:t>homo </a:t>
            </a:r>
            <a:r>
              <a:rPr lang="es-MX" dirty="0" err="1">
                <a:solidFill>
                  <a:schemeClr val="accent1"/>
                </a:solidFill>
              </a:rPr>
              <a:t>economicus</a:t>
            </a:r>
            <a:r>
              <a:rPr lang="es-MX" dirty="0">
                <a:solidFill>
                  <a:schemeClr val="accent1"/>
                </a:solidFill>
              </a:rPr>
              <a:t>, invariantes en el tiempo </a:t>
            </a:r>
          </a:p>
          <a:p>
            <a:r>
              <a:rPr lang="es-MX" dirty="0">
                <a:solidFill>
                  <a:srgbClr val="FF0000"/>
                </a:solidFill>
              </a:rPr>
              <a:t>Agentes representativos u homogéneos</a:t>
            </a:r>
            <a:r>
              <a:rPr lang="es-MX" dirty="0"/>
              <a:t>: agentes varían en matices (dotaciones, aversión riesgo)</a:t>
            </a:r>
          </a:p>
          <a:p>
            <a:r>
              <a:rPr lang="es-MX" dirty="0">
                <a:solidFill>
                  <a:srgbClr val="FF0000"/>
                </a:solidFill>
              </a:rPr>
              <a:t>Racionalidad deductiva:</a:t>
            </a:r>
            <a:r>
              <a:rPr lang="es-MX" dirty="0">
                <a:solidFill>
                  <a:schemeClr val="accent1"/>
                </a:solidFill>
              </a:rPr>
              <a:t> problemas bien definidos, acotada solo por información imperfecta</a:t>
            </a:r>
          </a:p>
          <a:p>
            <a:r>
              <a:rPr lang="es-MX" dirty="0">
                <a:solidFill>
                  <a:srgbClr val="FF0000"/>
                </a:solidFill>
              </a:rPr>
              <a:t>Equilibrio: </a:t>
            </a:r>
            <a:r>
              <a:rPr lang="es-MX" dirty="0"/>
              <a:t>sistema opera en </a:t>
            </a:r>
            <a:r>
              <a:rPr lang="es-MX" dirty="0" err="1"/>
              <a:t>stasis</a:t>
            </a:r>
            <a:r>
              <a:rPr lang="es-MX" dirty="0"/>
              <a:t>:           </a:t>
            </a:r>
            <a:r>
              <a:rPr lang="es-MX" sz="2800" dirty="0"/>
              <a:t>C </a:t>
            </a:r>
            <a:r>
              <a:rPr lang="es-MX" sz="2800" dirty="0">
                <a:solidFill>
                  <a:srgbClr val="FF0000"/>
                </a:solidFill>
              </a:rPr>
              <a:t>→</a:t>
            </a:r>
            <a:r>
              <a:rPr lang="es-MX" sz="2800" dirty="0"/>
              <a:t> E </a:t>
            </a:r>
            <a:r>
              <a:rPr lang="es-MX" sz="2800" dirty="0">
                <a:solidFill>
                  <a:srgbClr val="FF0000"/>
                </a:solidFill>
              </a:rPr>
              <a:t>→</a:t>
            </a:r>
            <a:r>
              <a:rPr lang="es-MX" sz="2800" dirty="0"/>
              <a:t> C</a:t>
            </a:r>
            <a:r>
              <a:rPr lang="es-MX" dirty="0"/>
              <a:t>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249696-0BF8-4386-B1F9-F7824D3DED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7575" y="1349787"/>
            <a:ext cx="5870170" cy="666547"/>
          </a:xfrm>
        </p:spPr>
        <p:txBody>
          <a:bodyPr>
            <a:normAutofit/>
          </a:bodyPr>
          <a:lstStyle/>
          <a:p>
            <a:pPr algn="ctr"/>
            <a:r>
              <a:rPr lang="es-MX" sz="3200" b="0" dirty="0"/>
              <a:t>Premisas</a:t>
            </a:r>
            <a:r>
              <a:rPr lang="es-MX" sz="2400" b="0" dirty="0"/>
              <a:t> </a:t>
            </a:r>
            <a:r>
              <a:rPr lang="es-MX" sz="3200" b="0" dirty="0"/>
              <a:t>de la complejidad: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043AB10-805E-47A6-A98D-69D895C3D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63555"/>
            <a:ext cx="6019800" cy="4380438"/>
          </a:xfrm>
        </p:spPr>
        <p:txBody>
          <a:bodyPr>
            <a:normAutofit/>
          </a:bodyPr>
          <a:lstStyle/>
          <a:p>
            <a:r>
              <a:rPr lang="es-MX" sz="2800" dirty="0">
                <a:solidFill>
                  <a:srgbClr val="FF0000"/>
                </a:solidFill>
              </a:rPr>
              <a:t>Interacción social: </a:t>
            </a:r>
            <a:r>
              <a:rPr lang="es-MX" sz="2800" dirty="0">
                <a:solidFill>
                  <a:schemeClr val="accent1"/>
                </a:solidFill>
              </a:rPr>
              <a:t>todo &gt; </a:t>
            </a:r>
            <a:r>
              <a:rPr lang="es-MX" sz="2800" dirty="0">
                <a:solidFill>
                  <a:schemeClr val="accent1"/>
                </a:solidFill>
                <a:latin typeface="Symbol" panose="05050102010706020507" pitchFamily="18" charset="2"/>
              </a:rPr>
              <a:t>S</a:t>
            </a:r>
            <a:r>
              <a:rPr lang="es-MX" sz="2800" dirty="0">
                <a:solidFill>
                  <a:schemeClr val="accent1"/>
                </a:solidFill>
              </a:rPr>
              <a:t> partes, existen vínculos sistémicos</a:t>
            </a:r>
          </a:p>
          <a:p>
            <a:r>
              <a:rPr lang="es-MX" sz="2800" dirty="0">
                <a:solidFill>
                  <a:schemeClr val="accent1"/>
                </a:solidFill>
              </a:rPr>
              <a:t> </a:t>
            </a:r>
            <a:r>
              <a:rPr lang="es-MX" sz="2800" dirty="0">
                <a:solidFill>
                  <a:srgbClr val="FF0000"/>
                </a:solidFill>
              </a:rPr>
              <a:t>Heterogeneidad</a:t>
            </a:r>
            <a:r>
              <a:rPr lang="es-MX" sz="2800" dirty="0">
                <a:solidFill>
                  <a:schemeClr val="accent1"/>
                </a:solidFill>
              </a:rPr>
              <a:t>: </a:t>
            </a:r>
            <a:r>
              <a:rPr lang="es-MX" sz="2800" dirty="0"/>
              <a:t>agentes diferentes por una gran diversidad de factores</a:t>
            </a:r>
          </a:p>
          <a:p>
            <a:r>
              <a:rPr lang="es-MX" sz="2800" dirty="0">
                <a:solidFill>
                  <a:srgbClr val="FF0000"/>
                </a:solidFill>
              </a:rPr>
              <a:t>Incertidumbre</a:t>
            </a:r>
            <a:r>
              <a:rPr lang="es-MX" sz="2800" dirty="0"/>
              <a:t>: </a:t>
            </a:r>
            <a:r>
              <a:rPr lang="es-MX" sz="2800" dirty="0">
                <a:solidFill>
                  <a:schemeClr val="accent1"/>
                </a:solidFill>
              </a:rPr>
              <a:t>fundamental, institucional /tecnológica</a:t>
            </a:r>
          </a:p>
          <a:p>
            <a:r>
              <a:rPr lang="es-MX" sz="2800" dirty="0">
                <a:solidFill>
                  <a:srgbClr val="FF0000"/>
                </a:solidFill>
              </a:rPr>
              <a:t>Adaptación</a:t>
            </a:r>
            <a:r>
              <a:rPr lang="es-MX" sz="2800" dirty="0">
                <a:solidFill>
                  <a:schemeClr val="accent1"/>
                </a:solidFill>
              </a:rPr>
              <a:t>: </a:t>
            </a:r>
            <a:r>
              <a:rPr lang="es-MX" sz="2800" dirty="0"/>
              <a:t>desequilibrios y uso de métodos inductivos, aprendizaje, heurísticas de comportamiento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3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F9E05A-52C6-47F4-A162-CA2AC480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69684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rgbClr val="FF0000"/>
                </a:solidFill>
              </a:rPr>
              <a:t>(4) La visión de complejidad</a:t>
            </a:r>
            <a:endParaRPr lang="es-MX" sz="4800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F9634D-DA1D-4A04-B640-AB6B6EE1A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80553"/>
            <a:ext cx="3899169" cy="3696410"/>
          </a:xfrm>
        </p:spPr>
        <p:txBody>
          <a:bodyPr/>
          <a:lstStyle/>
          <a:p>
            <a:pPr algn="ctr"/>
            <a:r>
              <a:rPr lang="es-MX" dirty="0"/>
              <a:t>Retroalimentación positiva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CA6BF9-ECF7-40E1-BB2A-D1D4C17D4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791" y="2480552"/>
            <a:ext cx="3968886" cy="3161390"/>
          </a:xfrm>
        </p:spPr>
        <p:txBody>
          <a:bodyPr/>
          <a:lstStyle/>
          <a:p>
            <a:pPr algn="ctr"/>
            <a:r>
              <a:rPr lang="en-US" dirty="0"/>
              <a:t>De lo micro a lo macro</a:t>
            </a:r>
          </a:p>
          <a:p>
            <a:pPr marL="0" indent="0" algn="ctr">
              <a:buNone/>
            </a:pPr>
            <a:r>
              <a:rPr lang="en-US" dirty="0"/>
              <a:t>(Thomas Schelling)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6FD246A-488D-45ED-B04F-9DC0FCB39BDB}"/>
              </a:ext>
            </a:extLst>
          </p:cNvPr>
          <p:cNvSpPr txBox="1">
            <a:spLocks/>
          </p:cNvSpPr>
          <p:nvPr/>
        </p:nvSpPr>
        <p:spPr>
          <a:xfrm>
            <a:off x="0" y="787940"/>
            <a:ext cx="12192000" cy="1643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FF0000"/>
                </a:solidFill>
              </a:rPr>
              <a:t>Propiedades emergentes</a:t>
            </a:r>
            <a:r>
              <a:rPr lang="es-MX" sz="3200" dirty="0">
                <a:solidFill>
                  <a:schemeClr val="accent1"/>
                </a:solidFill>
              </a:rPr>
              <a:t>: </a:t>
            </a:r>
            <a:r>
              <a:rPr lang="es-MX" sz="3200" dirty="0"/>
              <a:t>comportamiento macroscópico no pueden inferirse del comportamiento de los agentes individuales (</a:t>
            </a:r>
            <a:r>
              <a:rPr lang="es-MX" sz="3200" dirty="0" err="1"/>
              <a:t>e.g</a:t>
            </a:r>
            <a:r>
              <a:rPr lang="es-MX" sz="3200" dirty="0"/>
              <a:t>. moléculas de agua no son líquidas)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FF0000"/>
                </a:solidFill>
              </a:rPr>
              <a:t>Capacidad predictiva limitada</a:t>
            </a:r>
            <a:r>
              <a:rPr lang="es-MX" sz="3200" dirty="0"/>
              <a:t>: </a:t>
            </a:r>
            <a:r>
              <a:rPr lang="es-MX" sz="3200" dirty="0">
                <a:solidFill>
                  <a:schemeClr val="accent1"/>
                </a:solidFill>
              </a:rPr>
              <a:t>explicaciones a partir de regularidades estadísticas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FF0000"/>
                </a:solidFill>
              </a:rPr>
              <a:t>Sistemas no-ergódicos</a:t>
            </a:r>
            <a:r>
              <a:rPr lang="es-MX" sz="3200" dirty="0"/>
              <a:t>: importancia de condiciones iniciales (historia) y contingencias</a:t>
            </a:r>
          </a:p>
        </p:txBody>
      </p:sp>
      <p:pic>
        <p:nvPicPr>
          <p:cNvPr id="9" name="4 Imagen">
            <a:extLst>
              <a:ext uri="{FF2B5EF4-FFF2-40B4-BE49-F238E27FC236}">
                <a16:creationId xmlns:a16="http://schemas.microsoft.com/office/drawing/2014/main" id="{7CE2FD77-44F7-4799-A3C0-B9AAF79429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91" y="3428999"/>
            <a:ext cx="3968886" cy="341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4 Imagen">
            <a:extLst>
              <a:ext uri="{FF2B5EF4-FFF2-40B4-BE49-F238E27FC236}">
                <a16:creationId xmlns:a16="http://schemas.microsoft.com/office/drawing/2014/main" id="{476DB012-E4C2-4E44-8500-B8C75D2373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32" y="3394912"/>
            <a:ext cx="3826737" cy="3482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48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94DA6-63C1-43F9-9DB2-F5DB190D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74749" cy="76848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MX" sz="4700" dirty="0">
                <a:solidFill>
                  <a:srgbClr val="FF0000"/>
                </a:solidFill>
              </a:rPr>
              <a:t>(5) La complejidad en el pensamiento económico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C49C871-6040-4A86-BE8E-4C7B5201B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8485"/>
            <a:ext cx="12120664" cy="608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39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6C577-2277-48BD-AA6E-892847EA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5556"/>
            <a:ext cx="10976009" cy="823912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 dirty="0">
                <a:solidFill>
                  <a:srgbClr val="FF0000"/>
                </a:solidFill>
              </a:rPr>
              <a:t>(6) Meta-teoría: agencia, estructura y evolución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4DBE88-0495-4027-A057-2C585592D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379" y="837105"/>
            <a:ext cx="5447489" cy="592861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3200" b="0" dirty="0">
                <a:solidFill>
                  <a:schemeClr val="accent1"/>
                </a:solidFill>
              </a:rPr>
              <a:t>Homo </a:t>
            </a:r>
            <a:r>
              <a:rPr lang="es-MX" sz="3200" b="0" dirty="0" err="1">
                <a:solidFill>
                  <a:schemeClr val="accent1"/>
                </a:solidFill>
              </a:rPr>
              <a:t>socialis</a:t>
            </a:r>
            <a:r>
              <a:rPr lang="es-MX" sz="3200" b="0" dirty="0">
                <a:solidFill>
                  <a:schemeClr val="accent1"/>
                </a:solidFill>
              </a:rPr>
              <a:t> (menos IQ)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B201B1-CEFC-4109-8371-9503C5348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22" y="1517515"/>
            <a:ext cx="5330757" cy="46721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MX" sz="2600" dirty="0"/>
              <a:t>  Módulo de preferencias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600" dirty="0"/>
              <a:t>  Módulo de capacidades cognitivas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600" dirty="0"/>
              <a:t>  Módulo de restricciones     normativas/emotivas)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600" dirty="0"/>
              <a:t>  Módulo de interacción social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91E089-EF46-4C3F-B7F8-FD2944440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837105"/>
            <a:ext cx="5734455" cy="592861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3200" b="0" dirty="0">
                <a:solidFill>
                  <a:schemeClr val="accent1"/>
                </a:solidFill>
              </a:rPr>
              <a:t>Fuentes de complejidad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53CB7A0-A365-4531-AC4F-C8F86F46C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17515"/>
            <a:ext cx="5183188" cy="47520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MX" sz="2600" dirty="0"/>
              <a:t>  Interacción social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600" dirty="0"/>
              <a:t>  Evolución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600" dirty="0"/>
              <a:t>  Anidación de sistemas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83E43E-7CE1-498F-8E32-79BAA506F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70" y="3670187"/>
            <a:ext cx="3630329" cy="298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3CAA8C7-E7A7-45C7-B30F-B6513FDDC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4877"/>
            <a:ext cx="4111625" cy="3097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800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82A37-9E01-4DDE-8F70-2222999C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6"/>
            <a:ext cx="10515600" cy="93802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(7) Modelos computacionales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0D0DDA-E1F4-4A80-B51A-C6FD1F7E1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5" y="943584"/>
            <a:ext cx="6175915" cy="60483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MX" sz="3200" b="0" dirty="0">
                <a:solidFill>
                  <a:schemeClr val="accent1"/>
                </a:solidFill>
              </a:rPr>
              <a:t>Modelos Basados en Agentes </a:t>
            </a:r>
            <a:r>
              <a:rPr lang="es-MX" sz="2000" b="0" dirty="0">
                <a:solidFill>
                  <a:schemeClr val="accent1"/>
                </a:solidFill>
              </a:rPr>
              <a:t>(ABM)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A33A50-8FFF-4FF3-9877-472CC206E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548422"/>
            <a:ext cx="5997575" cy="46412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MX" dirty="0"/>
              <a:t> Atributos heterogéneos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/>
              <a:t> Diversidad de comportamientos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/>
              <a:t> Procesos de aprendizaje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/>
              <a:t> Vínculos sistémicos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D1EFAB-9E0E-4C38-9AEA-72FB4606A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1" y="943585"/>
            <a:ext cx="5997574" cy="604837"/>
          </a:xfrm>
        </p:spPr>
        <p:txBody>
          <a:bodyPr>
            <a:norm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s-MX" sz="3200" b="0" dirty="0">
                <a:solidFill>
                  <a:schemeClr val="accent1"/>
                </a:solidFill>
              </a:rPr>
              <a:t>Modelos de redes complejas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79A56F4-5A5A-4621-B4E2-4F04E4FA4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548421"/>
            <a:ext cx="6096000" cy="3857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MX" dirty="0"/>
              <a:t> Topología de interacción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/>
              <a:t> Dinámica de la estructura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dirty="0"/>
              <a:t> Difusión de opiniones, ideas, capacidades e información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D5EE92F-2CB3-4960-B330-0FD7AC80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48" y="3722821"/>
            <a:ext cx="6207727" cy="303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968CC81-A67C-4C65-BE1E-4CE029185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2821"/>
            <a:ext cx="6095999" cy="3037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76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695A1-6BEE-4C05-B6A0-052C055A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29"/>
            <a:ext cx="10515600" cy="64580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rgbClr val="FF0000"/>
                </a:solidFill>
              </a:rPr>
              <a:t>(8) Mecanismos sociales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7F0923-491D-40F1-B3C7-9918D8390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384935"/>
            <a:ext cx="5535038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accent1"/>
                </a:solidFill>
              </a:rPr>
              <a:t> Vínculos verticales: </a:t>
            </a:r>
            <a:r>
              <a:rPr lang="es-MX" dirty="0" err="1">
                <a:solidFill>
                  <a:schemeClr val="accent1"/>
                </a:solidFill>
              </a:rPr>
              <a:t>micro-macro</a:t>
            </a:r>
            <a:endParaRPr lang="es-MX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MX" sz="2400" dirty="0"/>
              <a:t>  ¿Desarrollo financiero → crecimiento? </a:t>
            </a:r>
          </a:p>
          <a:p>
            <a:endParaRPr lang="en-U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E383BB6-1E51-4548-A4A8-8FB419B13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935084"/>
            <a:ext cx="5812277" cy="39666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accent1"/>
                </a:solidFill>
              </a:rPr>
              <a:t> De la desigualdad a la corrupción</a:t>
            </a:r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1A0ABE-3F64-48C0-9932-B82C9358C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22" y="3602281"/>
            <a:ext cx="5204297" cy="28581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E07BF13-3645-4A8E-97D6-A0AB868FA927}"/>
              </a:ext>
            </a:extLst>
          </p:cNvPr>
          <p:cNvSpPr txBox="1">
            <a:spLocks/>
          </p:cNvSpPr>
          <p:nvPr/>
        </p:nvSpPr>
        <p:spPr>
          <a:xfrm>
            <a:off x="0" y="788476"/>
            <a:ext cx="12014800" cy="9235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s-MX" sz="2400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Conjunto articulado de procesos no-tangibles en distintos niveles de granularidad</a:t>
            </a:r>
            <a:endParaRPr lang="es-MX" sz="240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Agentes de un sistema producen fenómenos macroscópicos a través de sus propiedades (hábitos, información), actividades (roles, tareas) y relaciones (interacción local, contexto).</a:t>
            </a:r>
            <a:endParaRPr lang="es-MX" sz="2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AF0B236-CBFA-4714-B799-77A45B943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591" y="2490282"/>
            <a:ext cx="6178687" cy="42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</TotalTime>
  <Words>884</Words>
  <Application>Microsoft Office PowerPoint</Application>
  <PresentationFormat>Panorámica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Symbol</vt:lpstr>
      <vt:lpstr>Times New Roman</vt:lpstr>
      <vt:lpstr>Wingdings</vt:lpstr>
      <vt:lpstr>Tema de Office</vt:lpstr>
      <vt:lpstr> Introducción a la Ciencia de los Datos: </vt:lpstr>
      <vt:lpstr>(1) Los paradigmas y el conocimiento</vt:lpstr>
      <vt:lpstr>(2) Las ideologías y los paradigmas económicos</vt:lpstr>
      <vt:lpstr>(3) Las premisas de dos teorías alternativas</vt:lpstr>
      <vt:lpstr>(4) La visión de complejidad</vt:lpstr>
      <vt:lpstr>(5) La complejidad en el pensamiento económico</vt:lpstr>
      <vt:lpstr>(6) Meta-teoría: agencia, estructura y evolución</vt:lpstr>
      <vt:lpstr>(7) Modelos computacionales</vt:lpstr>
      <vt:lpstr>(8) Mecanismos sociales</vt:lpstr>
      <vt:lpstr>(9) Políticas públicas de abajo-hacia-arriba</vt:lpstr>
      <vt:lpstr>(10) Arquitectura de gobernanza (eco-estructura)</vt:lpstr>
      <vt:lpstr>(11) Simulación de regularidades estadísticas</vt:lpstr>
      <vt:lpstr>(12) Análisis de causalidad y políticas públicas</vt:lpstr>
      <vt:lpstr>(13) Inferencias causales y ABMs</vt:lpstr>
      <vt:lpstr>¡  Gracias 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castaneda</dc:creator>
  <cp:lastModifiedBy>Gonzalo castaneda</cp:lastModifiedBy>
  <cp:revision>57</cp:revision>
  <dcterms:created xsi:type="dcterms:W3CDTF">2022-04-01T21:50:54Z</dcterms:created>
  <dcterms:modified xsi:type="dcterms:W3CDTF">2022-04-05T22:14:49Z</dcterms:modified>
</cp:coreProperties>
</file>